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66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267" r:id="rId12"/>
    <p:sldId id="260" r:id="rId13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876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59999" cy="5999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겉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862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65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642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57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엔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56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2ECA8-6058-4651-8BDA-5F47E89CAA14}" type="datetimeFigureOut">
              <a:rPr lang="ko-KR" altLang="en-US" smtClean="0"/>
              <a:t>2021-04-03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F4C4A9-3A4F-4EFD-B4C6-AD1E9E0075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11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6" r:id="rId2"/>
    <p:sldLayoutId id="2147483662" r:id="rId3"/>
    <p:sldLayoutId id="2147483667" r:id="rId4"/>
    <p:sldLayoutId id="2147483668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kh-kim.gitbooks.io/pytorch-natural-language-understanding/content/duality/dsl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3" name="이등변 삼각형 2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" name="직각 삼각형 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9" name="이등변 삼각형 8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460350" y="2956416"/>
            <a:ext cx="6223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+mn-ea"/>
              </a:rPr>
              <a:t>14</a:t>
            </a:r>
            <a:r>
              <a:rPr lang="ko-KR" altLang="en-US" sz="4000" dirty="0">
                <a:latin typeface="+mn-ea"/>
              </a:rPr>
              <a:t>장 </a:t>
            </a:r>
            <a:r>
              <a:rPr lang="en-US" altLang="ko-KR" sz="4000" dirty="0">
                <a:latin typeface="+mn-ea"/>
              </a:rPr>
              <a:t>NMT</a:t>
            </a:r>
            <a:r>
              <a:rPr lang="ko-KR" altLang="en-US" sz="4000" dirty="0">
                <a:latin typeface="+mn-ea"/>
              </a:rPr>
              <a:t> 시스템 구축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00388" y="2259237"/>
            <a:ext cx="514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NLP Study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1234087" y="3831051"/>
            <a:ext cx="5363041" cy="580319"/>
            <a:chOff x="1893189" y="4533054"/>
            <a:chExt cx="5363041" cy="580319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23395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574711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67906" y="4533054"/>
              <a:ext cx="1354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안창남</a:t>
              </a:r>
            </a:p>
          </p:txBody>
        </p:sp>
        <p:cxnSp>
          <p:nvCxnSpPr>
            <p:cNvPr id="20" name="직선 연결선 19"/>
            <p:cNvCxnSpPr/>
            <p:nvPr/>
          </p:nvCxnSpPr>
          <p:spPr>
            <a:xfrm>
              <a:off x="5915472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1893189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256230" y="4554997"/>
              <a:ext cx="0" cy="558376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30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/>
          <p:cNvGrpSpPr/>
          <p:nvPr/>
        </p:nvGrpSpPr>
        <p:grpSpPr>
          <a:xfrm>
            <a:off x="276020" y="170953"/>
            <a:ext cx="8597900" cy="6451600"/>
            <a:chOff x="276020" y="170953"/>
            <a:chExt cx="8597900" cy="6451600"/>
          </a:xfrm>
        </p:grpSpPr>
        <p:cxnSp>
          <p:nvCxnSpPr>
            <p:cNvPr id="25" name="직선 연결선 24"/>
            <p:cNvCxnSpPr/>
            <p:nvPr/>
          </p:nvCxnSpPr>
          <p:spPr>
            <a:xfrm>
              <a:off x="2739820" y="170953"/>
              <a:ext cx="463343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76020" y="6622553"/>
              <a:ext cx="61281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276020" y="1770743"/>
              <a:ext cx="0" cy="48518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8873920" y="698008"/>
              <a:ext cx="0" cy="438924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1169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69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MS</a:t>
            </a:r>
            <a:r>
              <a:rPr lang="ko-KR" altLang="en-US" sz="2400" dirty="0">
                <a:latin typeface="+mn-ea"/>
              </a:rPr>
              <a:t>의 </a:t>
            </a:r>
            <a:r>
              <a:rPr lang="en-US" altLang="ko-KR" sz="2400" dirty="0">
                <a:latin typeface="+mn-ea"/>
              </a:rPr>
              <a:t>NMT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5144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MS</a:t>
            </a:r>
            <a:r>
              <a:rPr lang="ko-KR" altLang="en-US" sz="1100" dirty="0"/>
              <a:t>는 전통적인 </a:t>
            </a:r>
            <a:r>
              <a:rPr lang="en-US" altLang="ko-KR" sz="1100" dirty="0"/>
              <a:t>RNN </a:t>
            </a:r>
            <a:r>
              <a:rPr lang="ko-KR" altLang="en-US" sz="1100" dirty="0"/>
              <a:t>방식의 </a:t>
            </a:r>
            <a:r>
              <a:rPr lang="en-US" altLang="ko-KR" sz="1100" dirty="0"/>
              <a:t>seq2seq </a:t>
            </a:r>
            <a:r>
              <a:rPr lang="ko-KR" altLang="en-US" sz="1100" dirty="0"/>
              <a:t>대신 구글의 </a:t>
            </a:r>
            <a:r>
              <a:rPr lang="en-US" altLang="ko-KR" sz="1100" dirty="0"/>
              <a:t>Transformer </a:t>
            </a:r>
            <a:r>
              <a:rPr lang="ko-KR" altLang="en-US" sz="1100" dirty="0"/>
              <a:t>구조를 사용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dirty="0"/>
              <a:t>중점기술</a:t>
            </a:r>
            <a:endParaRPr lang="en-US" altLang="ko-KR" sz="11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Back-translation</a:t>
            </a:r>
            <a:r>
              <a:rPr lang="ko-KR" altLang="en-US" sz="1100" dirty="0"/>
              <a:t>과 </a:t>
            </a:r>
            <a:r>
              <a:rPr lang="en-US" altLang="ko-KR" sz="1100" dirty="0"/>
              <a:t>Dual learning(Unsupervised and Supervised, both)</a:t>
            </a:r>
            <a:r>
              <a:rPr lang="ko-KR" altLang="en-US" sz="1100" dirty="0"/>
              <a:t>을 통한 단방향</a:t>
            </a:r>
            <a:r>
              <a:rPr lang="en-US" altLang="ko-KR" sz="1100" dirty="0"/>
              <a:t>(monolingual) corpora</a:t>
            </a:r>
            <a:r>
              <a:rPr lang="ko-KR" altLang="en-US" sz="1100" dirty="0"/>
              <a:t>의 활용 극대화</a:t>
            </a:r>
            <a:endParaRPr lang="en-US" altLang="ko-KR" sz="1100" dirty="0"/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자기회귀 속성의 단점 보완하는 </a:t>
            </a:r>
            <a:r>
              <a:rPr lang="ko-KR" altLang="en-US" sz="1100" dirty="0" err="1"/>
              <a:t>딜리버레이션</a:t>
            </a:r>
            <a:r>
              <a:rPr lang="ko-KR" altLang="en-US" sz="1100" dirty="0"/>
              <a:t> 네트워크와 </a:t>
            </a:r>
            <a:r>
              <a:rPr lang="ko-KR" altLang="en-US" sz="1100" dirty="0" err="1"/>
              <a:t>쿨백</a:t>
            </a:r>
            <a:r>
              <a:rPr lang="en-US" altLang="ko-KR" sz="1100" dirty="0"/>
              <a:t>-</a:t>
            </a:r>
            <a:r>
              <a:rPr lang="ko-KR" altLang="en-US" sz="1100" dirty="0" err="1"/>
              <a:t>라이블러</a:t>
            </a:r>
            <a:r>
              <a:rPr lang="ko-KR" altLang="en-US" sz="1100" dirty="0"/>
              <a:t> 발산을 이용한 </a:t>
            </a:r>
            <a:r>
              <a:rPr lang="en-US" altLang="ko-KR" sz="1100" dirty="0"/>
              <a:t>Regularization </a:t>
            </a:r>
          </a:p>
          <a:p>
            <a:pPr marL="685800" lvl="1" indent="-2286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/>
              <a:t>NMT</a:t>
            </a:r>
            <a:r>
              <a:rPr lang="ko-KR" altLang="en-US" sz="1100" dirty="0"/>
              <a:t> 성능을 극대화 하기 위한 훈련 데이터 선택과 필터링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err="1"/>
              <a:t>딜리버레이션</a:t>
            </a:r>
            <a:r>
              <a:rPr lang="ko-KR" altLang="en-US" sz="1100" b="1" dirty="0"/>
              <a:t> 네트워크</a:t>
            </a:r>
            <a:br>
              <a:rPr lang="en-US" altLang="ko-KR" sz="1100" dirty="0"/>
            </a:br>
            <a:r>
              <a:rPr lang="ko-KR" altLang="en-US" sz="1100" dirty="0"/>
              <a:t>사람이 번역을 하는 방법에서 영감을 얻음</a:t>
            </a:r>
            <a:r>
              <a:rPr lang="en-US" altLang="ko-KR" sz="1100" dirty="0"/>
              <a:t>. Source </a:t>
            </a:r>
            <a:r>
              <a:rPr lang="ko-KR" altLang="en-US" sz="1100" dirty="0"/>
              <a:t>문장에서 초안 </a:t>
            </a:r>
            <a:r>
              <a:rPr lang="en-US" altLang="ko-KR" sz="1100" dirty="0"/>
              <a:t>target</a:t>
            </a:r>
            <a:r>
              <a:rPr lang="ko-KR" altLang="en-US" sz="1100" dirty="0"/>
              <a:t>을 얻고 여기서 최종 </a:t>
            </a:r>
            <a:r>
              <a:rPr lang="en-US" altLang="ko-KR" sz="1100" dirty="0"/>
              <a:t>target </a:t>
            </a:r>
            <a:r>
              <a:rPr lang="ko-KR" altLang="en-US" sz="1100" dirty="0"/>
              <a:t>문장을 번역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성능 평가</a:t>
            </a:r>
            <a:br>
              <a:rPr lang="en-US" altLang="ko-KR" sz="1100" dirty="0"/>
            </a:b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699CA6-20E5-4240-8B34-EEBCB6BA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800" y="3014916"/>
            <a:ext cx="5934992" cy="201012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1300B6-BDF5-4E3B-AB6C-B74E225503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2438" y="5025045"/>
            <a:ext cx="3397716" cy="18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8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6627843" y="4318246"/>
            <a:ext cx="2581473" cy="2550640"/>
            <a:chOff x="6627843" y="4318246"/>
            <a:chExt cx="2581473" cy="2550640"/>
          </a:xfrm>
        </p:grpSpPr>
        <p:pic>
          <p:nvPicPr>
            <p:cNvPr id="14" name="그림 13" descr="연세대학교에 대한 이미지 검색결과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854" b="13474"/>
            <a:stretch>
              <a:fillRect/>
            </a:stretch>
          </p:blipFill>
          <p:spPr bwMode="auto">
            <a:xfrm>
              <a:off x="6627843" y="4318246"/>
              <a:ext cx="2293142" cy="2304307"/>
            </a:xfrm>
            <a:custGeom>
              <a:avLst/>
              <a:gdLst>
                <a:gd name="connsiteX0" fmla="*/ 0 w 2293142"/>
                <a:gd name="connsiteY0" fmla="*/ 0 h 2304307"/>
                <a:gd name="connsiteX1" fmla="*/ 2293142 w 2293142"/>
                <a:gd name="connsiteY1" fmla="*/ 0 h 2304307"/>
                <a:gd name="connsiteX2" fmla="*/ 2293142 w 2293142"/>
                <a:gd name="connsiteY2" fmla="*/ 2304307 h 2304307"/>
                <a:gd name="connsiteX3" fmla="*/ 0 w 2293142"/>
                <a:gd name="connsiteY3" fmla="*/ 2304307 h 230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3142" h="2304307">
                  <a:moveTo>
                    <a:pt x="0" y="0"/>
                  </a:moveTo>
                  <a:lnTo>
                    <a:pt x="2293142" y="0"/>
                  </a:lnTo>
                  <a:lnTo>
                    <a:pt x="2293142" y="2304307"/>
                  </a:lnTo>
                  <a:lnTo>
                    <a:pt x="0" y="2304307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타원 8"/>
            <p:cNvSpPr/>
            <p:nvPr/>
          </p:nvSpPr>
          <p:spPr>
            <a:xfrm>
              <a:off x="6742942" y="4392148"/>
              <a:ext cx="2466374" cy="2476738"/>
            </a:xfrm>
            <a:prstGeom prst="ellipse">
              <a:avLst/>
            </a:pr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4" y="641350"/>
            <a:ext cx="415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Reference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8467F1C-036B-41E7-83F4-445FB6952F80}"/>
              </a:ext>
            </a:extLst>
          </p:cNvPr>
          <p:cNvSpPr txBox="1"/>
          <p:nvPr/>
        </p:nvSpPr>
        <p:spPr>
          <a:xfrm>
            <a:off x="952503" y="1263996"/>
            <a:ext cx="7569192" cy="320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100" dirty="0">
                <a:hlinkClick r:id="rId4"/>
              </a:rPr>
              <a:t>https://kh-kim.gitbooks.io/pytorch-natural-language-understanding/content/duality/dsl.html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55690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75" r="4411"/>
          <a:stretch>
            <a:fillRect/>
          </a:stretch>
        </p:blipFill>
        <p:spPr>
          <a:xfrm>
            <a:off x="0" y="92279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그룹 6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8" name="이등변 삼각형 7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0" y="0"/>
            <a:ext cx="2739820" cy="1770743"/>
            <a:chOff x="0" y="0"/>
            <a:chExt cx="2739820" cy="1770743"/>
          </a:xfrm>
        </p:grpSpPr>
        <p:sp>
          <p:nvSpPr>
            <p:cNvPr id="11" name="이등변 삼각형 10"/>
            <p:cNvSpPr/>
            <p:nvPr/>
          </p:nvSpPr>
          <p:spPr>
            <a:xfrm flipV="1">
              <a:off x="801666" y="0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각 삼각형 11"/>
            <p:cNvSpPr/>
            <p:nvPr/>
          </p:nvSpPr>
          <p:spPr>
            <a:xfrm flipV="1">
              <a:off x="0" y="0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85370" y="1124412"/>
            <a:ext cx="4718475" cy="116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087931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 flipH="1" flipV="1">
            <a:off x="6404180" y="5087257"/>
            <a:ext cx="2739820" cy="1770743"/>
            <a:chOff x="6183086" y="4862286"/>
            <a:chExt cx="2739820" cy="1770743"/>
          </a:xfrm>
        </p:grpSpPr>
        <p:sp>
          <p:nvSpPr>
            <p:cNvPr id="4" name="이등변 삼각형 3"/>
            <p:cNvSpPr/>
            <p:nvPr/>
          </p:nvSpPr>
          <p:spPr>
            <a:xfrm flipV="1">
              <a:off x="6984752" y="4862286"/>
              <a:ext cx="1938154" cy="986971"/>
            </a:xfrm>
            <a:prstGeom prst="triangle">
              <a:avLst/>
            </a:prstGeom>
            <a:solidFill>
              <a:srgbClr val="5151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5" name="직각 삼각형 4"/>
            <p:cNvSpPr/>
            <p:nvPr/>
          </p:nvSpPr>
          <p:spPr>
            <a:xfrm flipV="1">
              <a:off x="6183086" y="4862286"/>
              <a:ext cx="1770743" cy="1770743"/>
            </a:xfrm>
            <a:prstGeom prst="rtTriangle">
              <a:avLst/>
            </a:prstGeom>
            <a:solidFill>
              <a:srgbClr val="003876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05" t="2524" r="8268"/>
          <a:stretch>
            <a:fillRect/>
          </a:stretch>
        </p:blipFill>
        <p:spPr>
          <a:xfrm>
            <a:off x="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0 w 6858000"/>
              <a:gd name="connsiteY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직각 삼각형 9"/>
          <p:cNvSpPr/>
          <p:nvPr/>
        </p:nvSpPr>
        <p:spPr>
          <a:xfrm flipH="1">
            <a:off x="5181599" y="1697753"/>
            <a:ext cx="533399" cy="533399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19978" y="1683771"/>
            <a:ext cx="18419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+mn-ea"/>
              </a:rPr>
              <a:t>Contents</a:t>
            </a:r>
            <a:endParaRPr lang="ko-KR" altLang="en-US" sz="3200" dirty="0">
              <a:latin typeface="+mn-ea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406987" y="3061373"/>
            <a:ext cx="3639733" cy="461665"/>
            <a:chOff x="4406987" y="3061373"/>
            <a:chExt cx="3639733" cy="461665"/>
          </a:xfrm>
        </p:grpSpPr>
        <p:sp>
          <p:nvSpPr>
            <p:cNvPr id="12" name="직사각형 1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1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직사각형 14"/>
            <p:cNvSpPr/>
            <p:nvPr/>
          </p:nvSpPr>
          <p:spPr>
            <a:xfrm>
              <a:off x="5081756" y="3085007"/>
              <a:ext cx="296496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파이프라인</a:t>
              </a: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753818" y="3689519"/>
            <a:ext cx="4180813" cy="461665"/>
            <a:chOff x="4406987" y="3061373"/>
            <a:chExt cx="4180813" cy="461665"/>
          </a:xfrm>
        </p:grpSpPr>
        <p:sp>
          <p:nvSpPr>
            <p:cNvPr id="22" name="직사각형 21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2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직사각형 23"/>
            <p:cNvSpPr/>
            <p:nvPr/>
          </p:nvSpPr>
          <p:spPr>
            <a:xfrm>
              <a:off x="5081755" y="3085007"/>
              <a:ext cx="350604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구글의 </a:t>
              </a:r>
              <a:r>
                <a:rPr lang="en-US" altLang="ko-KR" sz="20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NMT</a:t>
              </a:r>
              <a:endParaRPr lang="ko-KR" altLang="en-US" sz="2000" dirty="0">
                <a:solidFill>
                  <a:schemeClr val="bg2">
                    <a:lumMod val="2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033538" y="4317665"/>
            <a:ext cx="6345345" cy="461665"/>
            <a:chOff x="4406987" y="3061373"/>
            <a:chExt cx="6345345" cy="461665"/>
          </a:xfrm>
        </p:grpSpPr>
        <p:sp>
          <p:nvSpPr>
            <p:cNvPr id="26" name="직사각형 25"/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3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5081755" y="3085007"/>
              <a:ext cx="56705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2000" dirty="0">
                  <a:latin typeface="+mn-ea"/>
                </a:rPr>
                <a:t>에든버러 대학교의 </a:t>
              </a:r>
              <a:r>
                <a:rPr lang="en-US" altLang="ko-KR" sz="2000" dirty="0">
                  <a:latin typeface="+mn-ea"/>
                </a:rPr>
                <a:t>NMT</a:t>
              </a:r>
              <a:endParaRPr lang="ko-KR" altLang="en-US" sz="2000" dirty="0">
                <a:latin typeface="+mn-ea"/>
              </a:endParaRPr>
            </a:p>
          </p:txBody>
        </p:sp>
      </p:grpSp>
      <p:pic>
        <p:nvPicPr>
          <p:cNvPr id="33" name="Picture 6" descr="http://cfile4.uf.tistory.com/image/263C0C3C559675722845E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170953"/>
            <a:ext cx="1402585" cy="43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90A8F4CE-58CE-4243-B8EC-E5D959695DDD}"/>
              </a:ext>
            </a:extLst>
          </p:cNvPr>
          <p:cNvGrpSpPr/>
          <p:nvPr/>
        </p:nvGrpSpPr>
        <p:grpSpPr>
          <a:xfrm>
            <a:off x="2563415" y="4910893"/>
            <a:ext cx="6345345" cy="461665"/>
            <a:chOff x="4406987" y="3061373"/>
            <a:chExt cx="6345345" cy="46166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B44C7EB9-C9FC-430A-A11D-F65977A47EAD}"/>
                </a:ext>
              </a:extLst>
            </p:cNvPr>
            <p:cNvSpPr/>
            <p:nvPr/>
          </p:nvSpPr>
          <p:spPr>
            <a:xfrm>
              <a:off x="4406987" y="3061373"/>
              <a:ext cx="3545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400" dirty="0">
                  <a:solidFill>
                    <a:srgbClr val="003876"/>
                  </a:solidFill>
                  <a:latin typeface="+mn-ea"/>
                </a:rPr>
                <a:t>4</a:t>
              </a:r>
              <a:endParaRPr lang="ko-KR" altLang="en-US" sz="2400" dirty="0">
                <a:solidFill>
                  <a:srgbClr val="003876"/>
                </a:solidFill>
                <a:latin typeface="+mn-ea"/>
              </a:endParaRPr>
            </a:p>
          </p:txBody>
        </p: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F795E54C-3C7E-4038-A9D7-549C6E6C9069}"/>
                </a:ext>
              </a:extLst>
            </p:cNvPr>
            <p:cNvCxnSpPr/>
            <p:nvPr/>
          </p:nvCxnSpPr>
          <p:spPr>
            <a:xfrm>
              <a:off x="4895921" y="3143559"/>
              <a:ext cx="0" cy="283006"/>
            </a:xfrm>
            <a:prstGeom prst="line">
              <a:avLst/>
            </a:prstGeom>
            <a:ln>
              <a:solidFill>
                <a:srgbClr val="00387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7D746C85-847A-4778-9D90-D25BA71B899F}"/>
                </a:ext>
              </a:extLst>
            </p:cNvPr>
            <p:cNvSpPr/>
            <p:nvPr/>
          </p:nvSpPr>
          <p:spPr>
            <a:xfrm>
              <a:off x="5081755" y="3085007"/>
              <a:ext cx="5670577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000" dirty="0">
                  <a:latin typeface="+mn-ea"/>
                </a:rPr>
                <a:t>MS</a:t>
              </a:r>
              <a:r>
                <a:rPr lang="ko-KR" altLang="en-US" sz="2000" dirty="0">
                  <a:latin typeface="+mn-ea"/>
                </a:rPr>
                <a:t>의 </a:t>
              </a:r>
              <a:r>
                <a:rPr lang="en-US" altLang="ko-KR" sz="2000" dirty="0">
                  <a:latin typeface="+mn-ea"/>
                </a:rPr>
                <a:t>NMT</a:t>
              </a:r>
              <a:endParaRPr lang="ko-KR" altLang="en-US" sz="20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677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80">
          <a:fgClr>
            <a:schemeClr val="bg1"/>
          </a:fgClr>
          <a:bgClr>
            <a:schemeClr val="bg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파이프라인</a:t>
            </a:r>
            <a:r>
              <a:rPr lang="en-US" altLang="ko-KR" sz="24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기계번역을 위한 파이프라인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00F1B3-E1E5-411F-AEA0-74C048662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418" y="1221693"/>
            <a:ext cx="4089412" cy="26039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3925890"/>
            <a:ext cx="8191615" cy="2603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코퍼스 수집</a:t>
            </a:r>
            <a:r>
              <a:rPr lang="en-US" altLang="ko-KR" sz="1100" dirty="0"/>
              <a:t>: </a:t>
            </a:r>
            <a:r>
              <a:rPr lang="ko-KR" altLang="en-US" sz="1100" dirty="0"/>
              <a:t>병렬 코퍼스를 다양한 소스에서 수집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정제</a:t>
            </a:r>
            <a:r>
              <a:rPr lang="en-US" altLang="ko-KR" sz="1100" dirty="0"/>
              <a:t>: </a:t>
            </a:r>
            <a:r>
              <a:rPr lang="ko-KR" altLang="en-US" sz="1100" dirty="0"/>
              <a:t>양 언어의 말뭉치에 대한 문장 단위로 정렬해주는 작업부터 특수 문자</a:t>
            </a:r>
            <a:br>
              <a:rPr lang="en-US" altLang="ko-KR" sz="1100" dirty="0"/>
            </a:br>
            <a:r>
              <a:rPr lang="ko-KR" altLang="en-US" sz="1100" dirty="0"/>
              <a:t>등의 노이즈를 제거하는 작업도 포함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분절</a:t>
            </a:r>
            <a:r>
              <a:rPr lang="en-US" altLang="ko-KR" sz="1100" dirty="0"/>
              <a:t>: </a:t>
            </a:r>
            <a:r>
              <a:rPr lang="ko-KR" altLang="en-US" sz="1100" dirty="0"/>
              <a:t>언어별 형태소 분석기 또는 분절기를 사용 띄어쓰기 정제 한국어의 경우 </a:t>
            </a:r>
            <a:r>
              <a:rPr lang="en-US" altLang="ko-KR" sz="1100" dirty="0" err="1"/>
              <a:t>Mecab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KoNLPy</a:t>
            </a:r>
            <a:r>
              <a:rPr lang="en-US" altLang="ko-KR" sz="1100" dirty="0"/>
              <a:t> </a:t>
            </a:r>
            <a:r>
              <a:rPr lang="ko-KR" altLang="en-US" sz="1100" dirty="0"/>
              <a:t>형태소 분석기 </a:t>
            </a:r>
            <a:br>
              <a:rPr lang="en-US" altLang="ko-KR" sz="1100" dirty="0"/>
            </a:br>
            <a:r>
              <a:rPr lang="ko-KR" altLang="en-US" sz="1100" dirty="0"/>
              <a:t>띄어쓰기 정제 후 </a:t>
            </a:r>
            <a:r>
              <a:rPr lang="en-US" altLang="ko-KR" sz="1100" dirty="0" err="1"/>
              <a:t>subword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WordPiece</a:t>
            </a:r>
            <a:r>
              <a:rPr lang="ko-KR" altLang="en-US" sz="1100" dirty="0"/>
              <a:t>를 사용하여 </a:t>
            </a:r>
            <a:r>
              <a:rPr lang="en-US" altLang="ko-KR" sz="1100" dirty="0"/>
              <a:t>Byte Pair </a:t>
            </a:r>
            <a:r>
              <a:rPr lang="en-US" altLang="ko-KR" sz="1100" dirty="0" err="1"/>
              <a:t>Endcoding</a:t>
            </a:r>
            <a:r>
              <a:rPr lang="en-US" altLang="ko-KR" sz="1100" dirty="0"/>
              <a:t> (BPE) </a:t>
            </a:r>
            <a:r>
              <a:rPr lang="ko-KR" altLang="en-US" sz="1100" dirty="0"/>
              <a:t>수행</a:t>
            </a:r>
            <a:r>
              <a:rPr lang="en-US" altLang="ko-KR" sz="1100" dirty="0"/>
              <a:t>, </a:t>
            </a:r>
            <a:r>
              <a:rPr lang="ko-KR" altLang="en-US" sz="1100" dirty="0"/>
              <a:t>이를 통해 추가 분절 수행하고 어휘 목록 구성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미니배치 구성</a:t>
            </a:r>
            <a:r>
              <a:rPr lang="en-US" altLang="ko-KR" sz="1100" dirty="0"/>
              <a:t>: </a:t>
            </a:r>
            <a:r>
              <a:rPr lang="ko-KR" altLang="en-US" sz="1100" dirty="0"/>
              <a:t>미니배치 내 문장들의 길이를 최대한 같도록 통일 </a:t>
            </a:r>
            <a:r>
              <a:rPr lang="en-US" altLang="ko-KR" sz="1100" dirty="0"/>
              <a:t>(</a:t>
            </a:r>
            <a:r>
              <a:rPr lang="ko-KR" altLang="en-US" sz="1100" dirty="0"/>
              <a:t>문장 길이가 달라져 발생하는 훈련 시간 낭비 최소화</a:t>
            </a:r>
            <a:r>
              <a:rPr lang="en-US" altLang="ko-KR" sz="1100" dirty="0"/>
              <a:t>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훈련</a:t>
            </a:r>
            <a:r>
              <a:rPr lang="en-US" altLang="ko-KR" sz="1100" dirty="0"/>
              <a:t>: GPU </a:t>
            </a:r>
            <a:r>
              <a:rPr lang="ko-KR" altLang="en-US" sz="1100" dirty="0"/>
              <a:t>사용하여 모델 훈련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추론</a:t>
            </a:r>
            <a:r>
              <a:rPr lang="en-US" altLang="ko-KR" sz="1100" dirty="0"/>
              <a:t>: </a:t>
            </a:r>
            <a:r>
              <a:rPr lang="ko-KR" altLang="en-US" sz="1100" dirty="0"/>
              <a:t>성능 평가를 위해 추론 수행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분절 복원</a:t>
            </a:r>
            <a:r>
              <a:rPr lang="en-US" altLang="ko-KR" sz="1100" dirty="0"/>
              <a:t>: </a:t>
            </a:r>
            <a:r>
              <a:rPr lang="ko-KR" altLang="en-US" sz="1100" dirty="0"/>
              <a:t>분절을 복원하는 작업 </a:t>
            </a:r>
            <a:r>
              <a:rPr lang="en-US" altLang="ko-KR" sz="1100" dirty="0"/>
              <a:t>(detokenization)</a:t>
            </a:r>
            <a:r>
              <a:rPr lang="ko-KR" altLang="en-US" sz="1100" dirty="0"/>
              <a:t>을 수행</a:t>
            </a:r>
            <a:r>
              <a:rPr lang="en-US" altLang="ko-KR" sz="1100" dirty="0"/>
              <a:t>, </a:t>
            </a:r>
            <a:r>
              <a:rPr lang="ko-KR" altLang="en-US" sz="1100" dirty="0"/>
              <a:t>실제 사용되는 문장의 형태로 반환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성능 평가</a:t>
            </a:r>
            <a:r>
              <a:rPr lang="en-US" altLang="ko-KR" sz="1100" dirty="0"/>
              <a:t>: </a:t>
            </a:r>
            <a:r>
              <a:rPr lang="ko-KR" altLang="en-US" sz="1100" dirty="0"/>
              <a:t>정량 평가</a:t>
            </a:r>
            <a:r>
              <a:rPr lang="en-US" altLang="ko-KR" sz="1100" dirty="0"/>
              <a:t> (BLEU)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1043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1. </a:t>
            </a:r>
            <a:r>
              <a:rPr lang="ko-KR" altLang="en-US" sz="2400" dirty="0">
                <a:latin typeface="+mn-ea"/>
              </a:rPr>
              <a:t>파이프라인</a:t>
            </a:r>
            <a:r>
              <a:rPr lang="en-US" altLang="ko-KR" sz="24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서비스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3367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b="1" dirty="0"/>
              <a:t>API</a:t>
            </a:r>
            <a:r>
              <a:rPr lang="ko-KR" altLang="en-US" sz="1100" b="1" dirty="0"/>
              <a:t> 호출 </a:t>
            </a:r>
            <a:r>
              <a:rPr lang="en-US" altLang="ko-KR" sz="1100" b="1" dirty="0"/>
              <a:t>or</a:t>
            </a:r>
            <a:r>
              <a:rPr lang="ko-KR" altLang="en-US" sz="1100" b="1" dirty="0"/>
              <a:t> 사용자로부터의 입력</a:t>
            </a:r>
            <a:br>
              <a:rPr lang="en-US" altLang="ko-KR" sz="1100" b="1" dirty="0"/>
            </a:br>
            <a:r>
              <a:rPr lang="ko-KR" altLang="en-US" sz="1100" dirty="0" err="1"/>
              <a:t>프론트엔드에서</a:t>
            </a:r>
            <a:r>
              <a:rPr lang="ko-KR" altLang="en-US" sz="1100" dirty="0"/>
              <a:t> </a:t>
            </a:r>
            <a:r>
              <a:rPr lang="en-US" altLang="ko-KR" sz="1100" dirty="0"/>
              <a:t>API </a:t>
            </a:r>
            <a:r>
              <a:rPr lang="ko-KR" altLang="en-US" sz="1100" dirty="0"/>
              <a:t>호출을 받아 프로세스를 시작</a:t>
            </a:r>
            <a:br>
              <a:rPr lang="en-US" altLang="ko-KR" sz="1100" dirty="0"/>
            </a:br>
            <a:r>
              <a:rPr lang="ko-KR" altLang="en-US" sz="1100" dirty="0"/>
              <a:t>로드 밸런스 등을 두어 부하 분배</a:t>
            </a:r>
            <a:br>
              <a:rPr lang="en-US" altLang="ko-KR" sz="1100" dirty="0"/>
            </a:br>
            <a:r>
              <a:rPr lang="ko-KR" altLang="en-US" sz="1100" dirty="0"/>
              <a:t>서비스의 형태나 성격에 따라 모델 추론 대신 정해진 응답을 반환하기도 함</a:t>
            </a:r>
            <a:r>
              <a:rPr lang="en-US" altLang="ko-KR" sz="11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분절</a:t>
            </a:r>
            <a:br>
              <a:rPr lang="en-US" altLang="ko-KR" sz="1100" b="1" dirty="0"/>
            </a:br>
            <a:r>
              <a:rPr lang="ko-KR" altLang="en-US" sz="1100" dirty="0"/>
              <a:t>추론을 위해 실제 모델에 훈련된 데이터셋과 동일한 형태로 분절</a:t>
            </a:r>
            <a:br>
              <a:rPr lang="en-US" altLang="ko-KR" sz="1100" dirty="0"/>
            </a:br>
            <a:r>
              <a:rPr lang="en-US" altLang="ko-KR" sz="1100" dirty="0"/>
              <a:t>BPE</a:t>
            </a:r>
            <a:r>
              <a:rPr lang="ko-KR" altLang="en-US" sz="1100" dirty="0"/>
              <a:t>의 경우 훈련할 때와 똑같은 툴과 모델을 사용해 분절하는 것이 중요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추론</a:t>
            </a:r>
            <a:br>
              <a:rPr lang="en-US" altLang="ko-KR" sz="1100" b="1" dirty="0"/>
            </a:br>
            <a:r>
              <a:rPr lang="ko-KR" altLang="en-US" sz="1100" dirty="0"/>
              <a:t>수행 속도 최적화가 중요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분절 복원</a:t>
            </a:r>
            <a:br>
              <a:rPr lang="en-US" altLang="ko-KR" sz="1100" b="1" dirty="0"/>
            </a:br>
            <a:r>
              <a:rPr lang="ko-KR" altLang="en-US" sz="1100" dirty="0"/>
              <a:t>사람이 읽을 수 있는 형태로 분절 복원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b="1" dirty="0"/>
              <a:t>API </a:t>
            </a:r>
            <a:r>
              <a:rPr lang="ko-KR" altLang="en-US" sz="1100" b="1" dirty="0"/>
              <a:t>결과 반환하기 또는 사용자에게 결과 반환하기</a:t>
            </a:r>
            <a:br>
              <a:rPr lang="en-US" altLang="ko-KR" sz="1100" dirty="0"/>
            </a:br>
            <a:r>
              <a:rPr lang="ko-KR" altLang="en-US" sz="1100" dirty="0"/>
              <a:t>최종 결과물을 </a:t>
            </a:r>
            <a:r>
              <a:rPr lang="en-US" altLang="ko-KR" sz="1100" dirty="0"/>
              <a:t>API </a:t>
            </a:r>
            <a:r>
              <a:rPr lang="ko-KR" altLang="en-US" sz="1100" dirty="0"/>
              <a:t>서버에서 반환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3023394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구글의 </a:t>
            </a:r>
            <a:r>
              <a:rPr lang="en-US" altLang="ko-KR" sz="2400" dirty="0">
                <a:latin typeface="+mn-ea"/>
              </a:rPr>
              <a:t>NMT : </a:t>
            </a:r>
            <a:r>
              <a:rPr lang="ko-KR" altLang="en-US" sz="1600" dirty="0">
                <a:latin typeface="+mn-ea"/>
              </a:rPr>
              <a:t>모델 구조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31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b="1" dirty="0"/>
              <a:t>Seq2seq </a:t>
            </a:r>
            <a:r>
              <a:rPr lang="ko-KR" altLang="en-US" sz="1100" b="1" dirty="0"/>
              <a:t>기반의 깊은 모델을 구성</a:t>
            </a:r>
            <a:endParaRPr lang="en-US" altLang="ko-KR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284643-84D5-43DF-A6F3-B3183AECD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1" y="2083542"/>
            <a:ext cx="3756861" cy="26909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C4FD6AA-C405-4CFE-8172-D7808AF5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3842" y="1900302"/>
            <a:ext cx="3846249" cy="29319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93479B-D818-467E-BD3A-0C50D24E33D2}"/>
              </a:ext>
            </a:extLst>
          </p:cNvPr>
          <p:cNvSpPr txBox="1"/>
          <p:nvPr/>
        </p:nvSpPr>
        <p:spPr>
          <a:xfrm>
            <a:off x="615958" y="5006008"/>
            <a:ext cx="3977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LSTM layer</a:t>
            </a:r>
            <a:r>
              <a:rPr lang="ko-KR" altLang="en-US" sz="1200" dirty="0"/>
              <a:t>를 </a:t>
            </a:r>
            <a:r>
              <a:rPr lang="en-US" altLang="ko-KR" sz="1200" dirty="0"/>
              <a:t>4</a:t>
            </a:r>
            <a:r>
              <a:rPr lang="ko-KR" altLang="en-US" sz="1200" dirty="0"/>
              <a:t>개 이상 쌓기 시작하면 성능 효율이 저하</a:t>
            </a:r>
            <a:r>
              <a:rPr lang="en-US" altLang="ko-KR" sz="1200" dirty="0"/>
              <a:t>,</a:t>
            </a:r>
          </a:p>
          <a:p>
            <a:r>
              <a:rPr lang="ko-KR" altLang="en-US" sz="1200" dirty="0"/>
              <a:t>모델의 효율적인 훈련을 위해 </a:t>
            </a:r>
            <a:r>
              <a:rPr lang="en-US" altLang="ko-KR" sz="1200" dirty="0"/>
              <a:t>Residual Connection</a:t>
            </a:r>
            <a:r>
              <a:rPr lang="ko-KR" altLang="en-US" sz="1200" dirty="0"/>
              <a:t>을 적용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E9AFE6-B1B2-427C-8E22-6CBC9B0247CB}"/>
              </a:ext>
            </a:extLst>
          </p:cNvPr>
          <p:cNvSpPr txBox="1"/>
          <p:nvPr/>
        </p:nvSpPr>
        <p:spPr>
          <a:xfrm>
            <a:off x="4676698" y="5006007"/>
            <a:ext cx="4295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LSTM stack</a:t>
            </a:r>
            <a:r>
              <a:rPr lang="ko-KR" altLang="en-US" sz="1200" dirty="0"/>
              <a:t>에 대해서 </a:t>
            </a:r>
            <a:r>
              <a:rPr lang="en-US" altLang="ko-KR" sz="1200" dirty="0"/>
              <a:t>bi-directional LSTM </a:t>
            </a:r>
            <a:r>
              <a:rPr lang="ko-KR" altLang="en-US" sz="1200" dirty="0"/>
              <a:t>적용 대신 첫번째 층에</a:t>
            </a:r>
            <a:endParaRPr lang="en-US" altLang="ko-KR" sz="1200" dirty="0"/>
          </a:p>
          <a:p>
            <a:r>
              <a:rPr lang="ko-KR" altLang="en-US" sz="1200" dirty="0"/>
              <a:t>대해서만 </a:t>
            </a:r>
            <a:r>
              <a:rPr lang="en-US" altLang="ko-KR" sz="1200" dirty="0"/>
              <a:t>bi-directional LSTM </a:t>
            </a:r>
            <a:r>
              <a:rPr lang="ko-KR" altLang="en-US" sz="1200" dirty="0"/>
              <a:t>적용 후 훈련</a:t>
            </a:r>
            <a:r>
              <a:rPr lang="en-US" altLang="ko-KR" sz="1200" dirty="0"/>
              <a:t>, </a:t>
            </a:r>
            <a:r>
              <a:rPr lang="ko-KR" altLang="en-US" sz="1200" dirty="0"/>
              <a:t>추론 속도 개선 </a:t>
            </a:r>
          </a:p>
        </p:txBody>
      </p:sp>
    </p:spTree>
    <p:extLst>
      <p:ext uri="{BB962C8B-B14F-4D97-AF65-F5344CB8AC3E}">
        <p14:creationId xmlns:p14="http://schemas.microsoft.com/office/powerpoint/2010/main" val="73012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구글의 </a:t>
            </a:r>
            <a:r>
              <a:rPr lang="en-US" altLang="ko-KR" sz="2400" dirty="0">
                <a:latin typeface="+mn-ea"/>
              </a:rPr>
              <a:t>NMT : </a:t>
            </a:r>
            <a:r>
              <a:rPr lang="ko-KR" altLang="en-US" sz="1600" dirty="0">
                <a:latin typeface="+mn-ea"/>
              </a:rPr>
              <a:t>분절 방법 </a:t>
            </a:r>
            <a:r>
              <a:rPr lang="en-US" altLang="ko-KR" sz="1600" dirty="0">
                <a:latin typeface="+mn-ea"/>
              </a:rPr>
              <a:t>&amp; </a:t>
            </a:r>
            <a:r>
              <a:rPr lang="ko-KR" altLang="en-US" sz="1600" dirty="0">
                <a:latin typeface="+mn-ea"/>
              </a:rPr>
              <a:t>훈련 방법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4128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100" b="1" dirty="0" err="1"/>
              <a:t>Wordpiece</a:t>
            </a:r>
            <a:r>
              <a:rPr lang="en-US" altLang="ko-KR" sz="1100" b="1" dirty="0"/>
              <a:t> Model</a:t>
            </a:r>
            <a:br>
              <a:rPr lang="en-US" altLang="ko-KR" sz="1100" b="1" dirty="0"/>
            </a:br>
            <a:r>
              <a:rPr lang="en-US" altLang="ko-KR" sz="1100" dirty="0"/>
              <a:t>BPE </a:t>
            </a:r>
            <a:r>
              <a:rPr lang="ko-KR" altLang="en-US" sz="1100" dirty="0"/>
              <a:t>모델 사용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SentencePiece</a:t>
            </a:r>
            <a:r>
              <a:rPr lang="en-US" altLang="ko-KR" sz="1100" dirty="0"/>
              <a:t>), </a:t>
            </a:r>
            <a:r>
              <a:rPr lang="ko-KR" altLang="en-US" sz="1100" dirty="0"/>
              <a:t>띄어쓰기는 </a:t>
            </a:r>
            <a:r>
              <a:rPr lang="en-US" altLang="ko-KR" sz="1100" dirty="0" err="1"/>
              <a:t>underscor</a:t>
            </a:r>
            <a:r>
              <a:rPr lang="ko-KR" altLang="en-US" sz="1100" dirty="0"/>
              <a:t>로 치환하고 단어를 </a:t>
            </a:r>
            <a:r>
              <a:rPr lang="en-US" altLang="ko-KR" sz="1100" dirty="0" err="1"/>
              <a:t>subword</a:t>
            </a:r>
            <a:r>
              <a:rPr lang="ko-KR" altLang="en-US" sz="1100" dirty="0"/>
              <a:t>별로 통계에 따라 </a:t>
            </a:r>
            <a:r>
              <a:rPr lang="en-US" altLang="ko-KR" sz="1100" dirty="0"/>
              <a:t>segmentation</a:t>
            </a:r>
            <a:r>
              <a:rPr lang="ko-KR" altLang="en-US" sz="1100" dirty="0"/>
              <a:t>함</a:t>
            </a:r>
            <a:r>
              <a:rPr lang="en-US" altLang="ko-KR" sz="1100" dirty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훈련 방법</a:t>
            </a:r>
            <a:br>
              <a:rPr lang="en-US" altLang="ko-KR" sz="1100" dirty="0"/>
            </a:br>
            <a:r>
              <a:rPr lang="ko-KR" altLang="en-US" sz="1100" dirty="0"/>
              <a:t>강화학습 기법을 사용하여 </a:t>
            </a:r>
            <a:r>
              <a:rPr lang="en-US" altLang="ko-KR" sz="1100" dirty="0"/>
              <a:t>MLE </a:t>
            </a:r>
            <a:r>
              <a:rPr lang="ko-KR" altLang="en-US" sz="1100" dirty="0"/>
              <a:t>방식의 훈련된 모델에 </a:t>
            </a:r>
            <a:r>
              <a:rPr lang="en-US" altLang="ko-KR" sz="1100" dirty="0"/>
              <a:t>fine-tuning</a:t>
            </a:r>
            <a:r>
              <a:rPr lang="ko-KR" altLang="en-US" sz="1100" dirty="0"/>
              <a:t>을 수행하여 성능 개선</a:t>
            </a:r>
            <a:br>
              <a:rPr lang="en-US" altLang="ko-KR" sz="1100" dirty="0"/>
            </a:br>
            <a:r>
              <a:rPr lang="en-US" altLang="ko-KR" sz="1100" dirty="0"/>
              <a:t>RL</a:t>
            </a:r>
            <a:r>
              <a:rPr lang="ko-KR" altLang="en-US" sz="1100" dirty="0"/>
              <a:t>방식의 목적함수를 기존 </a:t>
            </a:r>
            <a:r>
              <a:rPr lang="en-US" altLang="ko-KR" sz="1100" dirty="0"/>
              <a:t>MLE</a:t>
            </a:r>
            <a:r>
              <a:rPr lang="ko-KR" altLang="en-US" sz="1100" dirty="0"/>
              <a:t>방식의 목적함수와 선형 결합으로 추가 성능 개선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 err="1"/>
              <a:t>En</a:t>
            </a:r>
            <a:r>
              <a:rPr lang="en-US" altLang="ko-KR" sz="1100" dirty="0"/>
              <a:t> </a:t>
            </a:r>
            <a:r>
              <a:rPr lang="en-US" altLang="ko-KR" sz="1100" dirty="0">
                <a:sym typeface="Wingdings" panose="05000000000000000000" pitchFamily="2" charset="2"/>
              </a:rPr>
              <a:t> De</a:t>
            </a:r>
            <a:r>
              <a:rPr lang="ko-KR" altLang="en-US" sz="1100" dirty="0">
                <a:sym typeface="Wingdings" panose="05000000000000000000" pitchFamily="2" charset="2"/>
              </a:rPr>
              <a:t>의 성능 하락은 </a:t>
            </a:r>
            <a:r>
              <a:rPr lang="en-US" altLang="ko-KR" sz="1100" dirty="0">
                <a:sym typeface="Wingdings" panose="05000000000000000000" pitchFamily="2" charset="2"/>
              </a:rPr>
              <a:t>decode</a:t>
            </a:r>
            <a:r>
              <a:rPr lang="ko-KR" altLang="en-US" sz="1100" dirty="0">
                <a:sym typeface="Wingdings" panose="05000000000000000000" pitchFamily="2" charset="2"/>
              </a:rPr>
              <a:t>의 </a:t>
            </a:r>
            <a:r>
              <a:rPr lang="en-US" altLang="ko-KR" sz="1100" dirty="0">
                <a:sym typeface="Wingdings" panose="05000000000000000000" pitchFamily="2" charset="2"/>
              </a:rPr>
              <a:t>length penalty, coverage penalty</a:t>
            </a:r>
            <a:r>
              <a:rPr lang="ko-KR" altLang="en-US" sz="1100" dirty="0">
                <a:sym typeface="Wingdings" panose="05000000000000000000" pitchFamily="2" charset="2"/>
              </a:rPr>
              <a:t>와 결합되었기 때문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endParaRPr lang="en-US" altLang="ko-KR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0E8135-EA81-45B7-BA5A-6EC177719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82" y="1806333"/>
            <a:ext cx="6550055" cy="619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FAD37DD-38FE-4768-882C-73B669916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65" y="3402593"/>
            <a:ext cx="3676650" cy="58102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AE3278-E458-484E-B4DC-4B95A848BC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558" y="3471556"/>
            <a:ext cx="1739165" cy="43724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353E9B3-8068-42BE-95E5-DD52ABE98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187" y="3454593"/>
            <a:ext cx="2143343" cy="449174"/>
          </a:xfrm>
          <a:prstGeom prst="rect">
            <a:avLst/>
          </a:prstGeom>
        </p:spPr>
      </p:pic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1F936D3F-CBFD-4452-9051-84439EF9A5FD}"/>
              </a:ext>
            </a:extLst>
          </p:cNvPr>
          <p:cNvSpPr/>
          <p:nvPr/>
        </p:nvSpPr>
        <p:spPr>
          <a:xfrm>
            <a:off x="4010815" y="3481402"/>
            <a:ext cx="4799011" cy="387793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AF0E56-5517-40B2-8A09-076675795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1481" y="4004860"/>
            <a:ext cx="6286840" cy="966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5A7065D-8F8F-476B-827B-4141117D6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9620" y="3537185"/>
            <a:ext cx="247650" cy="276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B42B2B-8331-4383-B7F6-E92191C5FE08}"/>
              </a:ext>
            </a:extLst>
          </p:cNvPr>
          <p:cNvSpPr txBox="1"/>
          <p:nvPr/>
        </p:nvSpPr>
        <p:spPr>
          <a:xfrm>
            <a:off x="8183886" y="3547726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=0.017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27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구글의 </a:t>
            </a:r>
            <a:r>
              <a:rPr lang="en-US" altLang="ko-KR" sz="2400" dirty="0">
                <a:latin typeface="+mn-ea"/>
              </a:rPr>
              <a:t>NMT : </a:t>
            </a:r>
            <a:r>
              <a:rPr lang="ko-KR" altLang="en-US" sz="1600" dirty="0">
                <a:latin typeface="+mn-ea"/>
              </a:rPr>
              <a:t>양자화 및 추론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412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양자화 이점</a:t>
            </a:r>
            <a:br>
              <a:rPr lang="en-US" altLang="ko-KR" sz="1100" b="1" dirty="0"/>
            </a:br>
            <a:r>
              <a:rPr lang="ko-KR" altLang="en-US" sz="1100" dirty="0" err="1"/>
              <a:t>계산량을</a:t>
            </a:r>
            <a:r>
              <a:rPr lang="ko-KR" altLang="en-US" sz="1100" dirty="0"/>
              <a:t> 줄여 자원의 효율적 사용과 응답시간의 감소</a:t>
            </a:r>
            <a:br>
              <a:rPr lang="en-US" altLang="ko-KR" sz="1100" dirty="0"/>
            </a:br>
            <a:r>
              <a:rPr lang="ko-KR" altLang="en-US" sz="1100" dirty="0"/>
              <a:t>모델의 실제 저장되는 크기를 줄여 </a:t>
            </a:r>
            <a:r>
              <a:rPr lang="en-US" altLang="ko-KR" sz="1100" dirty="0"/>
              <a:t>deploy</a:t>
            </a:r>
            <a:r>
              <a:rPr lang="ko-KR" altLang="en-US" sz="1100" dirty="0"/>
              <a:t>를 효율적으로 할 수 있음</a:t>
            </a:r>
            <a:br>
              <a:rPr lang="en-US" altLang="ko-KR" sz="1100" dirty="0"/>
            </a:br>
            <a:r>
              <a:rPr lang="en-US" altLang="ko-KR" sz="1100" dirty="0"/>
              <a:t>Regularization</a:t>
            </a:r>
            <a:r>
              <a:rPr lang="ko-KR" altLang="en-US" sz="1100" dirty="0"/>
              <a:t>의 효과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추론</a:t>
            </a:r>
            <a:br>
              <a:rPr lang="en-US" altLang="ko-KR" sz="1100" dirty="0"/>
            </a:br>
            <a:r>
              <a:rPr lang="en-US" altLang="ko-KR" sz="1100" dirty="0"/>
              <a:t>Length Penalty</a:t>
            </a:r>
            <a:r>
              <a:rPr lang="ko-KR" altLang="en-US" sz="1100" dirty="0"/>
              <a:t>에 추가로 </a:t>
            </a:r>
            <a:r>
              <a:rPr lang="en-US" altLang="ko-KR" sz="1100" dirty="0"/>
              <a:t>Coverage Penalty</a:t>
            </a:r>
            <a:r>
              <a:rPr lang="ko-KR" altLang="en-US" sz="1100" dirty="0"/>
              <a:t>를 사용하여 좀 더 성능을 끌어올림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en-US" altLang="ko-KR" sz="1100" dirty="0"/>
              <a:t>Coverage Penalty</a:t>
            </a:r>
            <a:r>
              <a:rPr lang="ko-KR" altLang="en-US" sz="1100" dirty="0"/>
              <a:t>는 </a:t>
            </a:r>
            <a:r>
              <a:rPr lang="en-US" altLang="ko-KR" sz="1100" dirty="0"/>
              <a:t>attention weight(Probability)</a:t>
            </a:r>
            <a:r>
              <a:rPr lang="ko-KR" altLang="en-US" sz="1100" dirty="0"/>
              <a:t>의 값의 분포에 따라 </a:t>
            </a:r>
            <a:r>
              <a:rPr lang="ko-KR" altLang="en-US" sz="1100" dirty="0" err="1"/>
              <a:t>매겨짐</a:t>
            </a:r>
            <a:r>
              <a:rPr lang="en-US" altLang="ko-KR" sz="1100" dirty="0"/>
              <a:t>. </a:t>
            </a:r>
            <a:r>
              <a:rPr lang="en-US" altLang="ko-KR" sz="1100" dirty="0">
                <a:sym typeface="Wingdings" panose="05000000000000000000" pitchFamily="2" charset="2"/>
              </a:rPr>
              <a:t> Attention</a:t>
            </a:r>
            <a:r>
              <a:rPr lang="ko-KR" altLang="en-US" sz="1100" dirty="0">
                <a:sym typeface="Wingdings" panose="05000000000000000000" pitchFamily="2" charset="2"/>
              </a:rPr>
              <a:t>이 고루 퍼지게 하기 위함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endParaRPr lang="en-US" altLang="ko-KR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64E7A89-E4D1-4CD6-B6E8-00DDE17A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50" y="2167088"/>
            <a:ext cx="2807690" cy="23057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112F3D8-6F61-42CC-9DA3-D6353203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736" y="5301784"/>
            <a:ext cx="3081119" cy="11937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1E7C1AE-D097-4AB8-A1DA-38D9ED17562E}"/>
              </a:ext>
            </a:extLst>
          </p:cNvPr>
          <p:cNvSpPr txBox="1"/>
          <p:nvPr/>
        </p:nvSpPr>
        <p:spPr>
          <a:xfrm>
            <a:off x="6065992" y="6093088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(</a:t>
            </a:r>
            <a:r>
              <a:rPr lang="el-GR" altLang="ko-KR" sz="1400" dirty="0"/>
              <a:t>α</a:t>
            </a:r>
            <a:r>
              <a:rPr lang="en-US" altLang="ko-KR" sz="1400" dirty="0"/>
              <a:t> = 0.6, </a:t>
            </a:r>
            <a:r>
              <a:rPr lang="el-GR" altLang="ko-KR" sz="1400" dirty="0"/>
              <a:t>β</a:t>
            </a:r>
            <a:r>
              <a:rPr lang="en-US" altLang="ko-KR" sz="1400" dirty="0"/>
              <a:t> = 0.2)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0565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559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2. </a:t>
            </a:r>
            <a:r>
              <a:rPr lang="ko-KR" altLang="en-US" sz="2400" dirty="0">
                <a:latin typeface="+mn-ea"/>
              </a:rPr>
              <a:t>구글의 </a:t>
            </a:r>
            <a:r>
              <a:rPr lang="en-US" altLang="ko-KR" sz="2400" dirty="0">
                <a:latin typeface="+mn-ea"/>
              </a:rPr>
              <a:t>NMT : </a:t>
            </a:r>
            <a:r>
              <a:rPr lang="ko-KR" altLang="en-US" sz="1600" dirty="0">
                <a:latin typeface="+mn-ea"/>
              </a:rPr>
              <a:t>훈련 과정 및 성능 평가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387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훈련 과정</a:t>
            </a:r>
            <a:br>
              <a:rPr lang="en-US" altLang="ko-KR" sz="1100" b="1" dirty="0"/>
            </a:br>
            <a:r>
              <a:rPr lang="en-US" altLang="ko-KR" sz="1100" dirty="0"/>
              <a:t>stochastic gradient descent (SGD)</a:t>
            </a:r>
            <a:r>
              <a:rPr lang="ko-KR" altLang="en-US" sz="1100" dirty="0"/>
              <a:t>를 써서 훈련 시키는 것 보다</a:t>
            </a:r>
            <a:r>
              <a:rPr lang="en-US" altLang="ko-KR" sz="1100" dirty="0"/>
              <a:t>, Adam</a:t>
            </a:r>
            <a:r>
              <a:rPr lang="ko-KR" altLang="en-US" sz="1100" dirty="0"/>
              <a:t>과 섞어 사용하면 </a:t>
            </a:r>
            <a:r>
              <a:rPr lang="en-US" altLang="ko-KR" sz="1100" dirty="0"/>
              <a:t>(epoch 1</a:t>
            </a:r>
            <a:r>
              <a:rPr lang="ko-KR" altLang="en-US" sz="1100" dirty="0"/>
              <a:t>까지 </a:t>
            </a:r>
            <a:r>
              <a:rPr lang="en-US" altLang="ko-KR" sz="1100" dirty="0"/>
              <a:t>Adam) </a:t>
            </a:r>
            <a:r>
              <a:rPr lang="ko-KR" altLang="en-US" sz="1100" dirty="0"/>
              <a:t>더 좋은 성능을 발휘하는 것을 확인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>
              <a:lnSpc>
                <a:spcPct val="150000"/>
              </a:lnSpc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 startAt="2"/>
            </a:pPr>
            <a:r>
              <a:rPr lang="ko-KR" altLang="en-US" sz="1100" b="1" dirty="0"/>
              <a:t>성능 평가</a:t>
            </a:r>
            <a:br>
              <a:rPr lang="en-US" altLang="ko-KR" sz="1100" b="1" dirty="0"/>
            </a:br>
            <a:br>
              <a:rPr lang="en-US" altLang="ko-KR" sz="1100" dirty="0"/>
            </a:br>
            <a:endParaRPr lang="en-US" altLang="ko-KR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A5CEDE7-3BE5-43CC-9E31-A50D24A9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056" y="1995613"/>
            <a:ext cx="2836480" cy="228123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2E2AAB-FFFC-41E5-AFD9-72772140C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099" y="4544173"/>
            <a:ext cx="4091801" cy="166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31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/>
        </p:nvSpPr>
        <p:spPr>
          <a:xfrm flipH="1">
            <a:off x="482601" y="514348"/>
            <a:ext cx="469902" cy="469902"/>
          </a:xfrm>
          <a:prstGeom prst="rtTriangle">
            <a:avLst/>
          </a:prstGeom>
          <a:solidFill>
            <a:srgbClr val="003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6803" y="641350"/>
            <a:ext cx="6919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n-ea"/>
              </a:rPr>
              <a:t>3. </a:t>
            </a:r>
            <a:r>
              <a:rPr lang="ko-KR" altLang="en-US" sz="2400" dirty="0">
                <a:latin typeface="+mn-ea"/>
              </a:rPr>
              <a:t>에든버러 대학교의 </a:t>
            </a:r>
            <a:r>
              <a:rPr lang="en-US" altLang="ko-KR" sz="2400" dirty="0">
                <a:latin typeface="+mn-ea"/>
              </a:rPr>
              <a:t>NMT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66700" y="170953"/>
            <a:ext cx="8705085" cy="6451600"/>
            <a:chOff x="266700" y="170953"/>
            <a:chExt cx="8705085" cy="6451600"/>
          </a:xfrm>
        </p:grpSpPr>
        <p:pic>
          <p:nvPicPr>
            <p:cNvPr id="4" name="Picture 6" descr="http://cfile4.uf.tistory.com/image/263C0C3C559675722845E9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200" y="170953"/>
              <a:ext cx="1402585" cy="434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직선 연결선 4"/>
            <p:cNvCxnSpPr/>
            <p:nvPr/>
          </p:nvCxnSpPr>
          <p:spPr>
            <a:xfrm>
              <a:off x="266700" y="6622553"/>
              <a:ext cx="8654285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8920985" y="698500"/>
              <a:ext cx="0" cy="59240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266700" y="279400"/>
              <a:ext cx="0" cy="63431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266700" y="279400"/>
              <a:ext cx="70739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7A1409A-DA5F-47D5-8F0B-7B0AC7B2D58C}"/>
              </a:ext>
            </a:extLst>
          </p:cNvPr>
          <p:cNvSpPr txBox="1"/>
          <p:nvPr/>
        </p:nvSpPr>
        <p:spPr>
          <a:xfrm>
            <a:off x="415489" y="1199483"/>
            <a:ext cx="8191615" cy="463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 err="1"/>
              <a:t>서브워드</a:t>
            </a:r>
            <a:r>
              <a:rPr lang="ko-KR" altLang="en-US" sz="1100" b="1" dirty="0"/>
              <a:t> 분절</a:t>
            </a:r>
            <a:br>
              <a:rPr lang="en-US" altLang="ko-KR" sz="1100" b="1" dirty="0"/>
            </a:br>
            <a:r>
              <a:rPr lang="en-US" altLang="ko-KR" sz="1100" dirty="0"/>
              <a:t>BPE </a:t>
            </a:r>
            <a:r>
              <a:rPr lang="ko-KR" altLang="en-US" sz="1100" dirty="0"/>
              <a:t>방식을 통한 분절 방식을 처음 제안</a:t>
            </a:r>
            <a:br>
              <a:rPr lang="en-US" altLang="ko-KR" sz="1100" dirty="0"/>
            </a:br>
            <a:r>
              <a:rPr lang="ko-KR" altLang="en-US" sz="1100" dirty="0"/>
              <a:t>가장 많이 등장한 문자열에 대해서 합쳐주며 </a:t>
            </a:r>
            <a:r>
              <a:rPr lang="en-US" altLang="ko-KR" sz="1100" dirty="0"/>
              <a:t>iteration</a:t>
            </a:r>
            <a:r>
              <a:rPr lang="ko-KR" altLang="en-US" sz="1100" dirty="0"/>
              <a:t>을 반복하여 원하는 어휘 숫자가 채워질 때까지 해당 </a:t>
            </a:r>
            <a:r>
              <a:rPr lang="en-US" altLang="ko-KR" sz="1100" dirty="0"/>
              <a:t>iteration</a:t>
            </a:r>
            <a:r>
              <a:rPr lang="ko-KR" altLang="en-US" sz="1100" dirty="0"/>
              <a:t>을 반복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모델 구조</a:t>
            </a:r>
            <a:br>
              <a:rPr lang="en-US" altLang="ko-KR" sz="1100" b="1" dirty="0"/>
            </a:br>
            <a:r>
              <a:rPr lang="en-US" altLang="ko-KR" sz="1100" dirty="0"/>
              <a:t>seq2seq </a:t>
            </a:r>
            <a:r>
              <a:rPr lang="ko-KR" altLang="en-US" sz="1100" dirty="0"/>
              <a:t>기반 모델 구조 </a:t>
            </a:r>
            <a:r>
              <a:rPr lang="en-US" altLang="ko-KR" sz="1100" dirty="0">
                <a:sym typeface="Wingdings" panose="05000000000000000000" pitchFamily="2" charset="2"/>
              </a:rPr>
              <a:t> LSTM</a:t>
            </a:r>
            <a:r>
              <a:rPr lang="ko-KR" altLang="en-US" sz="1100" dirty="0">
                <a:sym typeface="Wingdings" panose="05000000000000000000" pitchFamily="2" charset="2"/>
              </a:rPr>
              <a:t>이 아닌 </a:t>
            </a:r>
            <a:r>
              <a:rPr lang="en-US" altLang="ko-KR" sz="1100" dirty="0">
                <a:sym typeface="Wingdings" panose="05000000000000000000" pitchFamily="2" charset="2"/>
              </a:rPr>
              <a:t>GRU </a:t>
            </a:r>
            <a:r>
              <a:rPr lang="ko-KR" altLang="en-US" sz="1100" dirty="0">
                <a:sym typeface="Wingdings" panose="05000000000000000000" pitchFamily="2" charset="2"/>
              </a:rPr>
              <a:t>사용</a:t>
            </a:r>
            <a:r>
              <a:rPr lang="en-US" altLang="ko-KR" sz="1100" dirty="0">
                <a:sym typeface="Wingdings" panose="05000000000000000000" pitchFamily="2" charset="2"/>
              </a:rPr>
              <a:t>, Residual Connection</a:t>
            </a:r>
            <a:r>
              <a:rPr lang="ko-KR" altLang="en-US" sz="1100" dirty="0">
                <a:sym typeface="Wingdings" panose="05000000000000000000" pitchFamily="2" charset="2"/>
              </a:rPr>
              <a:t>을 사용</a:t>
            </a:r>
            <a:r>
              <a:rPr lang="en-US" altLang="ko-KR" sz="1100" dirty="0">
                <a:sym typeface="Wingdings" panose="05000000000000000000" pitchFamily="2" charset="2"/>
              </a:rPr>
              <a:t>, Encoder 4</a:t>
            </a:r>
            <a:r>
              <a:rPr lang="ko-KR" altLang="en-US" sz="1100" dirty="0">
                <a:sym typeface="Wingdings" panose="05000000000000000000" pitchFamily="2" charset="2"/>
              </a:rPr>
              <a:t>개 층</a:t>
            </a:r>
            <a:r>
              <a:rPr lang="en-US" altLang="ko-KR" sz="1100" dirty="0">
                <a:sym typeface="Wingdings" panose="05000000000000000000" pitchFamily="2" charset="2"/>
              </a:rPr>
              <a:t>, Decoder</a:t>
            </a:r>
            <a:r>
              <a:rPr lang="ko-KR" altLang="en-US" sz="1100" dirty="0">
                <a:sym typeface="Wingdings" panose="05000000000000000000" pitchFamily="2" charset="2"/>
              </a:rPr>
              <a:t> </a:t>
            </a:r>
            <a:r>
              <a:rPr lang="en-US" altLang="ko-KR" sz="1100" dirty="0">
                <a:sym typeface="Wingdings" panose="05000000000000000000" pitchFamily="2" charset="2"/>
              </a:rPr>
              <a:t>8</a:t>
            </a:r>
            <a:r>
              <a:rPr lang="ko-KR" altLang="en-US" sz="1100" dirty="0">
                <a:sym typeface="Wingdings" panose="05000000000000000000" pitchFamily="2" charset="2"/>
              </a:rPr>
              <a:t>개 층</a:t>
            </a:r>
            <a:r>
              <a:rPr lang="en-US" altLang="ko-KR" sz="1100" dirty="0">
                <a:sym typeface="Wingdings" panose="05000000000000000000" pitchFamily="2" charset="2"/>
              </a:rPr>
              <a:t>, Adam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단방향 코퍼스 활용하기</a:t>
            </a:r>
            <a:br>
              <a:rPr lang="en-US" altLang="ko-KR" sz="1100" b="1" dirty="0"/>
            </a:br>
            <a:r>
              <a:rPr lang="en-US" altLang="ko-KR" sz="1100" dirty="0"/>
              <a:t>back translation</a:t>
            </a:r>
            <a:r>
              <a:rPr lang="ko-KR" altLang="en-US" sz="1100" dirty="0"/>
              <a:t>도 처음 제안</a:t>
            </a:r>
            <a:br>
              <a:rPr lang="en-US" altLang="ko-KR" sz="1100" dirty="0"/>
            </a:br>
            <a:r>
              <a:rPr lang="en-US" altLang="ko-KR" sz="1100" dirty="0"/>
              <a:t>Copied translation</a:t>
            </a:r>
            <a:r>
              <a:rPr lang="ko-KR" altLang="en-US" sz="1100" dirty="0"/>
              <a:t>과 같이 사용하여 합성 병렬 코퍼스를 구성하여 훈련 데이터셋에 추가</a:t>
            </a:r>
            <a:br>
              <a:rPr lang="en-US" altLang="ko-KR" sz="1100" dirty="0"/>
            </a:b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앙상블</a:t>
            </a:r>
            <a:br>
              <a:rPr lang="en-US" altLang="ko-KR" sz="1100" dirty="0"/>
            </a:br>
            <a:r>
              <a:rPr lang="en-US" altLang="ko-KR" sz="1100" dirty="0"/>
              <a:t>2</a:t>
            </a:r>
            <a:r>
              <a:rPr lang="ko-KR" altLang="en-US" sz="1100" dirty="0"/>
              <a:t>가지 앙상블 기법을 모두 사용</a:t>
            </a:r>
            <a:br>
              <a:rPr lang="en-US" altLang="ko-KR" sz="1100" dirty="0"/>
            </a:br>
            <a:r>
              <a:rPr lang="en-US" altLang="ko-KR" sz="1100" dirty="0"/>
              <a:t>checkpoint ensemble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특정 </a:t>
            </a:r>
            <a:r>
              <a:rPr lang="ko-KR" altLang="en-US" sz="1100" dirty="0" err="1">
                <a:sym typeface="Wingdings" panose="05000000000000000000" pitchFamily="2" charset="2"/>
              </a:rPr>
              <a:t>에폭에서</a:t>
            </a:r>
            <a:r>
              <a:rPr lang="ko-KR" altLang="en-US" sz="1100" dirty="0">
                <a:sym typeface="Wingdings" panose="05000000000000000000" pitchFamily="2" charset="2"/>
              </a:rPr>
              <a:t> 부터 다른 모델로 다시 훈련하여 앙상블 구성</a:t>
            </a:r>
            <a:r>
              <a:rPr lang="en-US" altLang="ko-KR" sz="1100" dirty="0">
                <a:sym typeface="Wingdings" panose="05000000000000000000" pitchFamily="2" charset="2"/>
              </a:rPr>
              <a:t>, </a:t>
            </a:r>
            <a:r>
              <a:rPr lang="ko-KR" altLang="en-US" sz="1100" dirty="0">
                <a:sym typeface="Wingdings" panose="05000000000000000000" pitchFamily="2" charset="2"/>
              </a:rPr>
              <a:t>시간적 효율성 높음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br>
              <a:rPr lang="en-US" altLang="ko-KR" sz="1100" dirty="0"/>
            </a:br>
            <a:r>
              <a:rPr lang="en-US" altLang="ko-KR" sz="1100" dirty="0"/>
              <a:t>independent ensemble </a:t>
            </a:r>
            <a:r>
              <a:rPr lang="en-US" altLang="ko-KR" sz="1100" dirty="0">
                <a:sym typeface="Wingdings" panose="05000000000000000000" pitchFamily="2" charset="2"/>
              </a:rPr>
              <a:t> </a:t>
            </a:r>
            <a:r>
              <a:rPr lang="ko-KR" altLang="en-US" sz="1100" dirty="0">
                <a:sym typeface="Wingdings" panose="05000000000000000000" pitchFamily="2" charset="2"/>
              </a:rPr>
              <a:t>처음부터 다른 모델로 훈련하여 앙상블로 구성</a:t>
            </a:r>
            <a:r>
              <a:rPr lang="en-US" altLang="ko-KR" sz="1100" dirty="0">
                <a:sym typeface="Wingdings" panose="05000000000000000000" pitchFamily="2" charset="2"/>
              </a:rPr>
              <a:t>, checkpoint ensemble </a:t>
            </a:r>
            <a:r>
              <a:rPr lang="ko-KR" altLang="en-US" sz="1100" dirty="0">
                <a:sym typeface="Wingdings" panose="05000000000000000000" pitchFamily="2" charset="2"/>
              </a:rPr>
              <a:t>보다 비효율적이지만 다양성 관점에서 장점</a:t>
            </a:r>
            <a:r>
              <a:rPr lang="en-US" altLang="ko-KR" sz="1100" dirty="0">
                <a:sym typeface="Wingdings" panose="05000000000000000000" pitchFamily="2" charset="2"/>
              </a:rPr>
              <a:t>.</a:t>
            </a: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11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36EBE5C-8194-4FF7-ABA3-F767C1C96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553" y="3267075"/>
            <a:ext cx="2973604" cy="22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64122"/>
      </p:ext>
    </p:extLst>
  </p:cSld>
  <p:clrMapOvr>
    <a:masterClrMapping/>
  </p:clrMapOvr>
</p:sld>
</file>

<file path=ppt/theme/theme1.xml><?xml version="1.0" encoding="utf-8"?>
<a:theme xmlns:a="http://schemas.openxmlformats.org/drawingml/2006/main" name="마스터 슬라이드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387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28826</TotalTime>
  <Words>736</Words>
  <Application>Microsoft Office PowerPoint</Application>
  <PresentationFormat>화면 슬라이드 쇼(4:3)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Calibri</vt:lpstr>
      <vt:lpstr>맑은 고딕</vt:lpstr>
      <vt:lpstr>Arial</vt:lpstr>
      <vt:lpstr>Calibri Light</vt:lpstr>
      <vt:lpstr>마스터 슬라이드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박영일</dc:creator>
  <cp:lastModifiedBy>An, ChangNam (안창남_Solution Lab)</cp:lastModifiedBy>
  <cp:revision>149</cp:revision>
  <dcterms:created xsi:type="dcterms:W3CDTF">2016-12-05T11:56:24Z</dcterms:created>
  <dcterms:modified xsi:type="dcterms:W3CDTF">2021-04-03T13:23:51Z</dcterms:modified>
</cp:coreProperties>
</file>